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95" autoAdjust="0"/>
    <p:restoredTop sz="94706" autoAdjust="0"/>
  </p:normalViewPr>
  <p:slideViewPr>
    <p:cSldViewPr snapToGrid="0" snapToObjects="1" showGuides="1">
      <p:cViewPr>
        <p:scale>
          <a:sx n="48" d="100"/>
          <a:sy n="48" d="100"/>
        </p:scale>
        <p:origin x="-1854" y="16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2/19/2016</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461" y="3341566"/>
            <a:ext cx="6274921" cy="10623554"/>
          </a:xfrm>
        </p:spPr>
        <p:txBody>
          <a:bodyPr/>
          <a:lstStyle/>
          <a:p>
            <a:r>
              <a:rPr lang="en-US" sz="1800" dirty="0"/>
              <a:t>In the United States, traumatic brain injury (TBI) accounted for 2.5 million emergency department visits, hospitalizations and deaths in 2010 according to the CDC. Airway management in these patients is especially important because hypoxia has been associated with poor neurologic outcome (McHugh et al). In addition, direct laryngoscopy causes a reflex sympathetic response which increase the systemic mean arterial pressure (MAP), which may act to worsen neurological injury through increasing the cerebral perfusion pressure (CPP), which results in increased intracranial pressure (ICP</a:t>
            </a:r>
            <a:r>
              <a:rPr lang="en-US" sz="1800" dirty="0" smtClean="0"/>
              <a:t>) (Figure 1). </a:t>
            </a:r>
            <a:r>
              <a:rPr lang="en-US" sz="1800" dirty="0"/>
              <a:t>Therefore there is a direct causal link between the sympathetic response caused by direct laryngoscopy to increased ICP. Increased ICP is thought to lead to secondary brain injury in patients with TBI due to effects of pressure and swelling within the cranial vault.</a:t>
            </a:r>
          </a:p>
          <a:p>
            <a:r>
              <a:rPr lang="en-US" sz="1800" dirty="0"/>
              <a:t>Traumatic brain injury patients are not only more susceptible to hemodynamic changes due to impaired </a:t>
            </a:r>
            <a:r>
              <a:rPr lang="en-US" sz="1800" dirty="0" smtClean="0"/>
              <a:t>autoregulation (Figure 1), </a:t>
            </a:r>
            <a:r>
              <a:rPr lang="en-US" sz="1800" dirty="0"/>
              <a:t>but also have been shown to have hypertensive responses to advanced airway procedures (Enevoldsen et </a:t>
            </a:r>
            <a:r>
              <a:rPr lang="en-US" sz="1800" dirty="0" smtClean="0"/>
              <a:t>al; </a:t>
            </a:r>
            <a:r>
              <a:rPr lang="en-US" sz="1800" dirty="0"/>
              <a:t>Perkins et al). Pretreatment with fentanyl and/or </a:t>
            </a:r>
            <a:r>
              <a:rPr lang="en-US" sz="1800" dirty="0" err="1"/>
              <a:t>lidocaine</a:t>
            </a:r>
            <a:r>
              <a:rPr lang="en-US" sz="1800" dirty="0"/>
              <a:t> before rapid sequence intubation (RSI) has been utilized as a way to combat this potentially harmful scenario. </a:t>
            </a:r>
          </a:p>
          <a:p>
            <a:r>
              <a:rPr lang="en-US" sz="1800" dirty="0"/>
              <a:t>In addition, there is limited evidence addressing the effectiveness of pretreatment with either </a:t>
            </a:r>
            <a:r>
              <a:rPr lang="en-US" sz="1800" dirty="0" err="1"/>
              <a:t>lidocaine</a:t>
            </a:r>
            <a:r>
              <a:rPr lang="en-US" sz="1800" dirty="0"/>
              <a:t> or fentanyl in improving neurologic outcome in patients with TBI. A 2001 review article identified 6 previous studies looking at the link between use of </a:t>
            </a:r>
            <a:r>
              <a:rPr lang="en-US" sz="1800" dirty="0" err="1"/>
              <a:t>lidocaine</a:t>
            </a:r>
            <a:r>
              <a:rPr lang="en-US" sz="1800" dirty="0"/>
              <a:t> pretreatment and neurological outcome and concluded that there was no evidence to support the use of </a:t>
            </a:r>
            <a:r>
              <a:rPr lang="en-US" sz="1800" dirty="0" err="1"/>
              <a:t>lidocaine</a:t>
            </a:r>
            <a:r>
              <a:rPr lang="en-US" sz="1800" dirty="0"/>
              <a:t> (Robinson et al). Utilization rates of </a:t>
            </a:r>
            <a:r>
              <a:rPr lang="en-US" sz="1800" dirty="0" err="1"/>
              <a:t>lidocaine</a:t>
            </a:r>
            <a:r>
              <a:rPr lang="en-US" sz="1800" dirty="0"/>
              <a:t> and fentanyl also remain inconsistent in patients with TBI (</a:t>
            </a:r>
            <a:r>
              <a:rPr lang="en-US" sz="1800" dirty="0" err="1"/>
              <a:t>Kuzak</a:t>
            </a:r>
            <a:r>
              <a:rPr lang="en-US" sz="1800" dirty="0"/>
              <a:t> et al). Therefore there seems to be no clear consensus about using pretreatment before RSI in patients with known traumatic brain injury and adherence to current recommendations is unknown.  </a:t>
            </a:r>
          </a:p>
        </p:txBody>
      </p:sp>
      <p:sp>
        <p:nvSpPr>
          <p:cNvPr id="3" name="Text Placeholder 2"/>
          <p:cNvSpPr>
            <a:spLocks noGrp="1"/>
          </p:cNvSpPr>
          <p:nvPr>
            <p:ph type="body" sz="quarter" idx="11"/>
          </p:nvPr>
        </p:nvSpPr>
        <p:spPr>
          <a:xfrm>
            <a:off x="576461" y="2933278"/>
            <a:ext cx="6280547" cy="413295"/>
          </a:xfrm>
        </p:spPr>
        <p:txBody>
          <a:bodyPr/>
          <a:lstStyle/>
          <a:p>
            <a:r>
              <a:rPr lang="en-US" sz="2000" dirty="0" smtClean="0"/>
              <a:t>INTRODUCTION</a:t>
            </a:r>
            <a:endParaRPr lang="en-US" sz="2000" dirty="0"/>
          </a:p>
        </p:txBody>
      </p:sp>
      <p:graphicFrame>
        <p:nvGraphicFramePr>
          <p:cNvPr id="61" name="Picture Placeholder 60"/>
          <p:cNvGraphicFramePr>
            <a:graphicFrameLocks noGrp="1" noChangeAspect="1"/>
          </p:cNvGraphicFramePr>
          <p:nvPr>
            <p:ph type="pic" sz="quarter" idx="18"/>
            <p:extLst>
              <p:ext uri="{D42A27DB-BD31-4B8C-83A1-F6EECF244321}">
                <p14:modId xmlns:p14="http://schemas.microsoft.com/office/powerpoint/2010/main" val="2978047320"/>
              </p:ext>
            </p:extLst>
          </p:nvPr>
        </p:nvGraphicFramePr>
        <p:xfrm>
          <a:off x="20610445" y="3709741"/>
          <a:ext cx="6250055" cy="2959226"/>
        </p:xfrm>
        <a:graphic>
          <a:graphicData uri="http://schemas.openxmlformats.org/drawingml/2006/table">
            <a:tbl>
              <a:tblPr/>
              <a:tblGrid>
                <a:gridCol w="2308472"/>
                <a:gridCol w="1313861"/>
                <a:gridCol w="1313861"/>
                <a:gridCol w="1313861"/>
              </a:tblGrid>
              <a:tr h="665298">
                <a:tc>
                  <a:txBody>
                    <a:bodyPr/>
                    <a:lstStyle/>
                    <a:p>
                      <a:pPr algn="ctr" fontAlgn="b"/>
                      <a:r>
                        <a:rPr lang="en-US" sz="2400" b="0" i="0" u="none" strike="noStrike" dirty="0">
                          <a:solidFill>
                            <a:srgbClr val="FFFFFF"/>
                          </a:solidFill>
                          <a:effectLst/>
                          <a:latin typeface="Calibri"/>
                        </a:rPr>
                        <a:t> </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2400" b="0" i="0" u="none" strike="noStrike" dirty="0">
                          <a:solidFill>
                            <a:srgbClr val="FFFFFF"/>
                          </a:solidFill>
                          <a:effectLst/>
                          <a:latin typeface="Calibri"/>
                        </a:rPr>
                        <a:t>Odds Ratio</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fontAlgn="b"/>
                      <a:r>
                        <a:rPr lang="en-US" sz="2400" b="0" i="0" u="none" strike="noStrike" dirty="0">
                          <a:solidFill>
                            <a:srgbClr val="FFFFFF"/>
                          </a:solidFill>
                          <a:effectLst/>
                          <a:latin typeface="Calibri"/>
                        </a:rPr>
                        <a:t>95CI</a:t>
                      </a:r>
                    </a:p>
                  </a:txBody>
                  <a:tcPr marL="228600" marR="228600" marT="228600" marB="2286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n-US" sz="2200" b="0" i="0" u="none" strike="noStrike" dirty="0">
                          <a:solidFill>
                            <a:srgbClr val="FFFFFF"/>
                          </a:solidFill>
                          <a:effectLst/>
                          <a:latin typeface="Calibri"/>
                        </a:rPr>
                        <a:t>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r>
              <a:tr h="466892">
                <a:tc>
                  <a:txBody>
                    <a:bodyPr/>
                    <a:lstStyle/>
                    <a:p>
                      <a:pPr algn="ctr" fontAlgn="b"/>
                      <a:r>
                        <a:rPr lang="en-US" sz="2400" b="0" i="0" u="none" strike="noStrike">
                          <a:solidFill>
                            <a:srgbClr val="FFFFFF"/>
                          </a:solidFill>
                          <a:effectLst/>
                          <a:latin typeface="Calibri"/>
                        </a:rPr>
                        <a:t>Arrival GCS</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fontAlgn="b"/>
                      <a:r>
                        <a:rPr lang="en-US" sz="2400" b="0" i="0" u="none" strike="noStrike">
                          <a:solidFill>
                            <a:srgbClr val="000000"/>
                          </a:solidFill>
                          <a:effectLst/>
                          <a:latin typeface="Calibri"/>
                        </a:rPr>
                        <a:t>0.99</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a:rPr>
                        <a:t>0.82-1.19</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0.91</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892">
                <a:tc>
                  <a:txBody>
                    <a:bodyPr/>
                    <a:lstStyle/>
                    <a:p>
                      <a:pPr algn="ctr" fontAlgn="b"/>
                      <a:r>
                        <a:rPr lang="en-US" sz="2400" b="0" i="0" u="none" strike="noStrike">
                          <a:solidFill>
                            <a:srgbClr val="FFFFFF"/>
                          </a:solidFill>
                          <a:effectLst/>
                          <a:latin typeface="Calibri"/>
                        </a:rPr>
                        <a:t>Arrival Pulse</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fontAlgn="b"/>
                      <a:r>
                        <a:rPr lang="en-US" sz="2400" b="0" i="0" u="none" strike="noStrike">
                          <a:solidFill>
                            <a:srgbClr val="000000"/>
                          </a:solidFill>
                          <a:effectLst/>
                          <a:latin typeface="Calibri"/>
                        </a:rPr>
                        <a:t>1</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a:rPr>
                        <a:t>0.98-1.01</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a:solidFill>
                            <a:srgbClr val="000000"/>
                          </a:solidFill>
                          <a:effectLst/>
                          <a:latin typeface="Calibri"/>
                        </a:rPr>
                        <a:t>0.59</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5298">
                <a:tc>
                  <a:txBody>
                    <a:bodyPr/>
                    <a:lstStyle/>
                    <a:p>
                      <a:pPr algn="ctr" fontAlgn="b"/>
                      <a:r>
                        <a:rPr lang="en-US" sz="2400" b="0" i="0" u="none" strike="noStrike">
                          <a:solidFill>
                            <a:srgbClr val="FFFFFF"/>
                          </a:solidFill>
                          <a:effectLst/>
                          <a:latin typeface="Calibri"/>
                        </a:rPr>
                        <a:t>Arrival Hypotension</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fontAlgn="b"/>
                      <a:r>
                        <a:rPr lang="en-US" sz="2400" b="0" i="0" u="none" strike="noStrike" dirty="0">
                          <a:solidFill>
                            <a:srgbClr val="000000"/>
                          </a:solidFill>
                          <a:effectLst/>
                          <a:latin typeface="Calibri"/>
                        </a:rPr>
                        <a:t>0.32</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Calibri"/>
                        </a:rPr>
                        <a:t>0.03-2.99</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0.32</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892">
                <a:tc>
                  <a:txBody>
                    <a:bodyPr/>
                    <a:lstStyle/>
                    <a:p>
                      <a:pPr algn="ctr" fontAlgn="b"/>
                      <a:r>
                        <a:rPr lang="en-US" sz="2400" b="0" i="0" u="none" strike="noStrike">
                          <a:solidFill>
                            <a:srgbClr val="FFFFFF"/>
                          </a:solidFill>
                          <a:effectLst/>
                          <a:latin typeface="Calibri"/>
                        </a:rPr>
                        <a:t>AIS-Head</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fontAlgn="b"/>
                      <a:r>
                        <a:rPr lang="en-US" sz="2400" b="0" i="0" u="none" strike="noStrike" dirty="0">
                          <a:solidFill>
                            <a:srgbClr val="000000"/>
                          </a:solidFill>
                          <a:effectLst/>
                          <a:latin typeface="Calibri"/>
                        </a:rPr>
                        <a:t>1.38</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a:rPr>
                        <a:t>0.75-2.55</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0.3</a:t>
                      </a:r>
                    </a:p>
                  </a:txBody>
                  <a:tcPr marL="4070" marR="4070" marT="40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ext Placeholder 4"/>
          <p:cNvSpPr>
            <a:spLocks noGrp="1"/>
          </p:cNvSpPr>
          <p:nvPr>
            <p:ph type="body" sz="quarter" idx="20"/>
          </p:nvPr>
        </p:nvSpPr>
        <p:spPr>
          <a:xfrm>
            <a:off x="582087" y="13913640"/>
            <a:ext cx="6281539" cy="413295"/>
          </a:xfrm>
        </p:spPr>
        <p:txBody>
          <a:bodyPr/>
          <a:lstStyle/>
          <a:p>
            <a:r>
              <a:rPr lang="en-US" sz="2000" dirty="0" smtClean="0"/>
              <a:t>OBJECTIVES</a:t>
            </a:r>
            <a:endParaRPr lang="en-US" sz="2000" dirty="0"/>
          </a:p>
        </p:txBody>
      </p:sp>
      <p:sp>
        <p:nvSpPr>
          <p:cNvPr id="6" name="Text Placeholder 5"/>
          <p:cNvSpPr>
            <a:spLocks noGrp="1"/>
          </p:cNvSpPr>
          <p:nvPr>
            <p:ph type="body" sz="quarter" idx="21"/>
          </p:nvPr>
        </p:nvSpPr>
        <p:spPr>
          <a:xfrm>
            <a:off x="7241978" y="3341566"/>
            <a:ext cx="6280546" cy="7244168"/>
          </a:xfrm>
        </p:spPr>
        <p:txBody>
          <a:bodyPr/>
          <a:lstStyle/>
          <a:p>
            <a:r>
              <a:rPr lang="en-US" sz="1800" dirty="0"/>
              <a:t>In this retrospective cohort study, using accepted and structured chart abstraction methodology, we examined the records of adults who presented to the emergency department of the University of California, Davis Medical Center with blunt head trauma undergoing emergency department intubation through RSI. The study population included 100 patients who met all inclusion and exclusion criteria. We included patients between the ages of 18 to 100 who presented to the ED between 10/1/2008 to 1/1/2014 with blunt head trauma and an abbreviated injury score (AIS) head from 3 through 5. Patients transferred from outside institutions, who had penetrating-type traumatic brain injury, were discharged from the ED, or who presented in traumatic arrest were excluded.</a:t>
            </a:r>
          </a:p>
          <a:p>
            <a:r>
              <a:rPr lang="en-US" sz="1800" dirty="0"/>
              <a:t>Through chart review age, gender, injury severity score, AIS-head and initial vital signs were obtained. All of the patient information was stripped of identifying data. Usage rates of </a:t>
            </a:r>
            <a:r>
              <a:rPr lang="en-US" sz="1800" dirty="0" err="1"/>
              <a:t>lidocaine</a:t>
            </a:r>
            <a:r>
              <a:rPr lang="en-US" sz="1800" dirty="0"/>
              <a:t> and fentanyl as pretreatment before RSI were calculated. In a subset of patients who were treated by physicians who varied in their use of premedication before RSI, multivariable logistic regression was used to estimate characteristics associated with use of </a:t>
            </a:r>
            <a:r>
              <a:rPr lang="en-US" sz="1800" dirty="0" err="1"/>
              <a:t>premedications</a:t>
            </a:r>
            <a:r>
              <a:rPr lang="en-US" sz="1800" dirty="0"/>
              <a:t>. Previously hypothesized markers of injury severity were included as covariates during model development.</a:t>
            </a:r>
          </a:p>
        </p:txBody>
      </p:sp>
      <p:sp>
        <p:nvSpPr>
          <p:cNvPr id="7" name="Text Placeholder 6"/>
          <p:cNvSpPr>
            <a:spLocks noGrp="1"/>
          </p:cNvSpPr>
          <p:nvPr>
            <p:ph type="body" sz="quarter" idx="22"/>
          </p:nvPr>
        </p:nvSpPr>
        <p:spPr>
          <a:xfrm>
            <a:off x="7241977" y="2933278"/>
            <a:ext cx="6280547" cy="413295"/>
          </a:xfrm>
        </p:spPr>
        <p:txBody>
          <a:bodyPr/>
          <a:lstStyle/>
          <a:p>
            <a:r>
              <a:rPr lang="en-US" sz="2000" dirty="0" smtClean="0"/>
              <a:t>MATERIALS AND METHODS</a:t>
            </a:r>
            <a:endParaRPr lang="en-US" sz="2000" dirty="0"/>
          </a:p>
        </p:txBody>
      </p:sp>
      <p:sp>
        <p:nvSpPr>
          <p:cNvPr id="8" name="Text Placeholder 7"/>
          <p:cNvSpPr>
            <a:spLocks noGrp="1"/>
          </p:cNvSpPr>
          <p:nvPr>
            <p:ph type="body" sz="quarter" idx="23"/>
          </p:nvPr>
        </p:nvSpPr>
        <p:spPr>
          <a:xfrm>
            <a:off x="13906500" y="3341566"/>
            <a:ext cx="6286500" cy="5305175"/>
          </a:xfrm>
        </p:spPr>
        <p:txBody>
          <a:bodyPr/>
          <a:lstStyle/>
          <a:p>
            <a:r>
              <a:rPr lang="en-US" sz="1800" dirty="0"/>
              <a:t>Out of 100 patients, 33 (33%, 95%CI 5-43%) received </a:t>
            </a:r>
            <a:r>
              <a:rPr lang="en-US" sz="1800" dirty="0" err="1"/>
              <a:t>lidocaine</a:t>
            </a:r>
            <a:r>
              <a:rPr lang="en-US" sz="1800" dirty="0"/>
              <a:t>, 1 (1%, 95%CI 0-5%) received fentanyl, and 1 (1%, 95%CI 0-5%) received both </a:t>
            </a:r>
            <a:r>
              <a:rPr lang="en-US" sz="1800" dirty="0" err="1"/>
              <a:t>lidocaine</a:t>
            </a:r>
            <a:r>
              <a:rPr lang="en-US" sz="1800" dirty="0"/>
              <a:t> and fentanyl. No significant difference was identified in the mean age (42.1 vs. 43.7), gender (Female no </a:t>
            </a:r>
            <a:r>
              <a:rPr lang="en-US" sz="1800" dirty="0" err="1"/>
              <a:t>lidocaine</a:t>
            </a:r>
            <a:r>
              <a:rPr lang="en-US" sz="1800" dirty="0"/>
              <a:t> 22.4%, Female with </a:t>
            </a:r>
            <a:r>
              <a:rPr lang="en-US" sz="1800" dirty="0" err="1"/>
              <a:t>lidocaine</a:t>
            </a:r>
            <a:r>
              <a:rPr lang="en-US" sz="1800" dirty="0"/>
              <a:t> 30.3%), injury severity score (29.6 vs. 30.8) or AIS-head score (4.3 vs. 4.5) in patients who did and did not receive pretreatment with </a:t>
            </a:r>
            <a:r>
              <a:rPr lang="en-US" sz="1800" dirty="0" err="1"/>
              <a:t>lidocaine</a:t>
            </a:r>
            <a:r>
              <a:rPr lang="en-US" sz="1800" dirty="0"/>
              <a:t>. No independent predictors of </a:t>
            </a:r>
            <a:r>
              <a:rPr lang="en-US" sz="1800" dirty="0" err="1"/>
              <a:t>lidocaine</a:t>
            </a:r>
            <a:r>
              <a:rPr lang="en-US" sz="1800" dirty="0"/>
              <a:t> use were identified. </a:t>
            </a:r>
          </a:p>
          <a:p>
            <a:r>
              <a:rPr lang="en-US" sz="1800" dirty="0"/>
              <a:t>In the subset of patients who were treated by physicians who varied in their use of pretreatment medications, there were also no independent predictors for </a:t>
            </a:r>
            <a:r>
              <a:rPr lang="en-US" sz="1800" dirty="0" err="1"/>
              <a:t>lidocaine</a:t>
            </a:r>
            <a:r>
              <a:rPr lang="en-US" sz="1800" dirty="0"/>
              <a:t> use (Table 1). With respect to use of </a:t>
            </a:r>
            <a:r>
              <a:rPr lang="en-US" sz="1800" dirty="0" err="1"/>
              <a:t>lidocaine</a:t>
            </a:r>
            <a:r>
              <a:rPr lang="en-US" sz="1800" dirty="0"/>
              <a:t> pretreatment, arrival GCS had an odds ratio of 0.99 (p = 0.91), arrival pulse 1.00 (p = 0.59), arrival hypotension 0.32 (p = 0.32) and AIS-Head 1.38 (p = 0.30). Inter-rater reliability for data abstraction was excellent with kappa scores ranging from 0.89-1.0.</a:t>
            </a:r>
          </a:p>
        </p:txBody>
      </p:sp>
      <p:sp>
        <p:nvSpPr>
          <p:cNvPr id="9" name="Text Placeholder 8"/>
          <p:cNvSpPr>
            <a:spLocks noGrp="1"/>
          </p:cNvSpPr>
          <p:nvPr>
            <p:ph type="body" sz="quarter" idx="24"/>
          </p:nvPr>
        </p:nvSpPr>
        <p:spPr>
          <a:xfrm>
            <a:off x="13906500" y="2933278"/>
            <a:ext cx="6286500" cy="413295"/>
          </a:xfrm>
        </p:spPr>
        <p:txBody>
          <a:bodyPr/>
          <a:lstStyle/>
          <a:p>
            <a:r>
              <a:rPr lang="en-US" sz="2000" dirty="0" smtClean="0"/>
              <a:t>RESULTS</a:t>
            </a:r>
            <a:endParaRPr lang="en-US" dirty="0"/>
          </a:p>
        </p:txBody>
      </p:sp>
      <p:sp>
        <p:nvSpPr>
          <p:cNvPr id="10" name="Text Placeholder 9"/>
          <p:cNvSpPr>
            <a:spLocks noGrp="1"/>
          </p:cNvSpPr>
          <p:nvPr>
            <p:ph type="body" sz="quarter" idx="25"/>
          </p:nvPr>
        </p:nvSpPr>
        <p:spPr>
          <a:xfrm>
            <a:off x="13942945" y="8631352"/>
            <a:ext cx="6279386" cy="413295"/>
          </a:xfrm>
        </p:spPr>
        <p:txBody>
          <a:bodyPr/>
          <a:lstStyle/>
          <a:p>
            <a:r>
              <a:rPr lang="en-US" sz="2000" dirty="0" smtClean="0"/>
              <a:t>CONCLUSION</a:t>
            </a:r>
            <a:endParaRPr lang="en-US" dirty="0"/>
          </a:p>
        </p:txBody>
      </p:sp>
      <p:sp>
        <p:nvSpPr>
          <p:cNvPr id="11" name="Text Placeholder 10"/>
          <p:cNvSpPr>
            <a:spLocks noGrp="1"/>
          </p:cNvSpPr>
          <p:nvPr>
            <p:ph type="body" sz="quarter" idx="26"/>
          </p:nvPr>
        </p:nvSpPr>
        <p:spPr>
          <a:xfrm>
            <a:off x="20572839" y="7709372"/>
            <a:ext cx="6279386" cy="4991243"/>
          </a:xfrm>
        </p:spPr>
        <p:txBody>
          <a:bodyPr/>
          <a:lstStyle/>
          <a:p>
            <a:r>
              <a:rPr lang="en-US" sz="1600" dirty="0" err="1"/>
              <a:t>Enevoldsen</a:t>
            </a:r>
            <a:r>
              <a:rPr lang="en-US" sz="1600" dirty="0"/>
              <a:t> EM, Jensen FT. </a:t>
            </a:r>
            <a:r>
              <a:rPr lang="en-US" sz="1600" i="1" dirty="0" err="1"/>
              <a:t>Autoregulation</a:t>
            </a:r>
            <a:r>
              <a:rPr lang="en-US" sz="1600" i="1" dirty="0"/>
              <a:t> and CO2 responses of cerebral blood flow in patients with acute severe head </a:t>
            </a:r>
            <a:r>
              <a:rPr lang="en-US" sz="1600" i="1" dirty="0" err="1"/>
              <a:t>injury.J</a:t>
            </a:r>
            <a:r>
              <a:rPr lang="en-US" sz="1600" i="1" dirty="0"/>
              <a:t> </a:t>
            </a:r>
            <a:r>
              <a:rPr lang="en-US" sz="1600" i="1" dirty="0" err="1"/>
              <a:t>Neurosurg</a:t>
            </a:r>
            <a:r>
              <a:rPr lang="en-US" sz="1600" i="1" dirty="0"/>
              <a:t>. </a:t>
            </a:r>
            <a:r>
              <a:rPr lang="en-US" sz="1600" dirty="0"/>
              <a:t>1978 May;48(5):689-703. </a:t>
            </a:r>
          </a:p>
          <a:p>
            <a:endParaRPr lang="en-US" sz="1600" dirty="0"/>
          </a:p>
          <a:p>
            <a:r>
              <a:rPr lang="en-US" sz="1600" dirty="0" err="1"/>
              <a:t>Kuzak</a:t>
            </a:r>
            <a:r>
              <a:rPr lang="en-US" sz="1600" dirty="0"/>
              <a:t> N, Harrison DW, Zed PJ. </a:t>
            </a:r>
            <a:r>
              <a:rPr lang="en-US" sz="1600" i="1" dirty="0"/>
              <a:t>Use of </a:t>
            </a:r>
            <a:r>
              <a:rPr lang="en-US" sz="1600" i="1" dirty="0" err="1"/>
              <a:t>lidocaine</a:t>
            </a:r>
            <a:r>
              <a:rPr lang="en-US" sz="1600" i="1" dirty="0"/>
              <a:t> and fentanyl premedication for </a:t>
            </a:r>
            <a:r>
              <a:rPr lang="en-US" sz="1600" i="1" dirty="0" err="1"/>
              <a:t>neuroprotective</a:t>
            </a:r>
            <a:r>
              <a:rPr lang="en-US" sz="1600" i="1" dirty="0"/>
              <a:t> rapid sequence intubation in the emergency department. </a:t>
            </a:r>
            <a:r>
              <a:rPr lang="en-US" sz="1600" dirty="0"/>
              <a:t>CJEM. 2006 Mar;8(2):80-4. </a:t>
            </a:r>
          </a:p>
          <a:p>
            <a:endParaRPr lang="en-US" sz="1600" dirty="0"/>
          </a:p>
          <a:p>
            <a:r>
              <a:rPr lang="en-US" sz="1600" dirty="0"/>
              <a:t>Robinson N, Clancy M. </a:t>
            </a:r>
            <a:r>
              <a:rPr lang="en-US" sz="1600" i="1" dirty="0"/>
              <a:t>In patients with head injury undergoing rapid sequence intubation, does pretreatment with intravenous lignocaine/</a:t>
            </a:r>
            <a:r>
              <a:rPr lang="en-US" sz="1600" i="1" dirty="0" err="1"/>
              <a:t>lidocaine</a:t>
            </a:r>
            <a:r>
              <a:rPr lang="en-US" sz="1600" i="1" dirty="0"/>
              <a:t> lead to an improved neurological outcome? A review of the literature. </a:t>
            </a:r>
            <a:r>
              <a:rPr lang="en-US" sz="1600" dirty="0" err="1"/>
              <a:t>Emerg</a:t>
            </a:r>
            <a:r>
              <a:rPr lang="en-US" sz="1600" dirty="0"/>
              <a:t> Med J. 2001 Nov;18(6):453-7. Review. </a:t>
            </a:r>
          </a:p>
          <a:p>
            <a:endParaRPr lang="en-US" sz="1600" dirty="0"/>
          </a:p>
          <a:p>
            <a:r>
              <a:rPr lang="en-US" sz="1600" dirty="0"/>
              <a:t>Perkins ZB, Wittenberg MD, </a:t>
            </a:r>
            <a:r>
              <a:rPr lang="en-US" sz="1600" dirty="0" err="1"/>
              <a:t>Nevin</a:t>
            </a:r>
            <a:r>
              <a:rPr lang="en-US" sz="1600" dirty="0"/>
              <a:t> D, </a:t>
            </a:r>
            <a:r>
              <a:rPr lang="en-US" sz="1600" dirty="0" err="1"/>
              <a:t>Lockey</a:t>
            </a:r>
            <a:r>
              <a:rPr lang="en-US" sz="1600" dirty="0"/>
              <a:t> DJ, O'Brien B. </a:t>
            </a:r>
            <a:r>
              <a:rPr lang="en-US" sz="1600" i="1" dirty="0"/>
              <a:t>The relationship between head injury severity and hemodynamic response to tracheal intubation. </a:t>
            </a:r>
            <a:r>
              <a:rPr lang="en-US" sz="1600" dirty="0"/>
              <a:t>J Trauma Acute Care Surg. 2013 Apr;74(4):1074-80. </a:t>
            </a:r>
            <a:r>
              <a:rPr lang="en-US" sz="1600" dirty="0" err="1"/>
              <a:t>doi</a:t>
            </a:r>
            <a:r>
              <a:rPr lang="en-US" sz="1600" dirty="0"/>
              <a:t>: 10.1097/TA.0b013e3182827305.</a:t>
            </a:r>
          </a:p>
        </p:txBody>
      </p:sp>
      <p:sp>
        <p:nvSpPr>
          <p:cNvPr id="12" name="Text Placeholder 11"/>
          <p:cNvSpPr>
            <a:spLocks noGrp="1"/>
          </p:cNvSpPr>
          <p:nvPr>
            <p:ph type="body" sz="quarter" idx="27"/>
          </p:nvPr>
        </p:nvSpPr>
        <p:spPr>
          <a:xfrm>
            <a:off x="20572839" y="7306622"/>
            <a:ext cx="6287661" cy="413295"/>
          </a:xfrm>
        </p:spPr>
        <p:txBody>
          <a:bodyPr/>
          <a:lstStyle/>
          <a:p>
            <a:r>
              <a:rPr lang="en-US" sz="2000" dirty="0" smtClean="0"/>
              <a:t>REFERENCES</a:t>
            </a:r>
            <a:endParaRPr lang="en-US" dirty="0"/>
          </a:p>
        </p:txBody>
      </p:sp>
      <p:sp>
        <p:nvSpPr>
          <p:cNvPr id="13" name="Text Placeholder 12"/>
          <p:cNvSpPr>
            <a:spLocks noGrp="1"/>
          </p:cNvSpPr>
          <p:nvPr>
            <p:ph type="body" sz="quarter" idx="29"/>
          </p:nvPr>
        </p:nvSpPr>
        <p:spPr>
          <a:xfrm>
            <a:off x="20575984" y="12906044"/>
            <a:ext cx="6279386" cy="413295"/>
          </a:xfrm>
        </p:spPr>
        <p:txBody>
          <a:bodyPr/>
          <a:lstStyle/>
          <a:p>
            <a:r>
              <a:rPr lang="en-US" sz="2000" dirty="0" smtClean="0"/>
              <a:t>CONTACT</a:t>
            </a:r>
            <a:endParaRPr lang="en-US" dirty="0"/>
          </a:p>
        </p:txBody>
      </p:sp>
      <p:sp>
        <p:nvSpPr>
          <p:cNvPr id="14" name="Text Placeholder 13"/>
          <p:cNvSpPr>
            <a:spLocks noGrp="1"/>
          </p:cNvSpPr>
          <p:nvPr>
            <p:ph type="body" sz="quarter" idx="96"/>
          </p:nvPr>
        </p:nvSpPr>
        <p:spPr>
          <a:xfrm>
            <a:off x="588705" y="14355385"/>
            <a:ext cx="6274921" cy="1371791"/>
          </a:xfrm>
        </p:spPr>
        <p:txBody>
          <a:bodyPr/>
          <a:lstStyle/>
          <a:p>
            <a:r>
              <a:rPr lang="en-US" sz="1800" dirty="0"/>
              <a:t>We hypothesized that lidocaine and fentanyl are routinely used prior to intubation in patients with blunt head trauma and that patients with more severe traumatic brain </a:t>
            </a:r>
            <a:r>
              <a:rPr lang="en-US" sz="1800" dirty="0" smtClean="0"/>
              <a:t>injuries would </a:t>
            </a:r>
            <a:r>
              <a:rPr lang="en-US" sz="1800" dirty="0"/>
              <a:t>receive pretreatment more often. </a:t>
            </a:r>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a:xfrm>
            <a:off x="3662362" y="1443544"/>
            <a:ext cx="20107276" cy="598230"/>
          </a:xfrm>
        </p:spPr>
        <p:txBody>
          <a:bodyPr>
            <a:normAutofit/>
          </a:bodyPr>
          <a:lstStyle/>
          <a:p>
            <a:r>
              <a:rPr lang="en-US" sz="2800" dirty="0" err="1" smtClean="0"/>
              <a:t>Jaymin</a:t>
            </a:r>
            <a:r>
              <a:rPr lang="en-US" sz="2800" dirty="0" smtClean="0"/>
              <a:t> Patel </a:t>
            </a:r>
            <a:r>
              <a:rPr lang="en-US" sz="2800" dirty="0" smtClean="0"/>
              <a:t>B.S.</a:t>
            </a:r>
            <a:r>
              <a:rPr lang="en-US" sz="2800" baseline="30000" dirty="0" smtClean="0"/>
              <a:t>1</a:t>
            </a:r>
            <a:r>
              <a:rPr lang="en-US" sz="2800" dirty="0" smtClean="0"/>
              <a:t>, </a:t>
            </a:r>
            <a:r>
              <a:rPr lang="en-US" sz="2800" dirty="0" smtClean="0"/>
              <a:t>M. Austin Johnson </a:t>
            </a:r>
            <a:r>
              <a:rPr lang="en-US" sz="2800" dirty="0" smtClean="0"/>
              <a:t>M.D.</a:t>
            </a:r>
            <a:r>
              <a:rPr lang="en-US" sz="2800" baseline="30000" dirty="0" smtClean="0"/>
              <a:t>2</a:t>
            </a:r>
            <a:r>
              <a:rPr lang="en-US" sz="2800" dirty="0" smtClean="0"/>
              <a:t>, </a:t>
            </a:r>
            <a:r>
              <a:rPr lang="en-US" sz="2800" dirty="0" smtClean="0"/>
              <a:t>James Holmes M.D.</a:t>
            </a:r>
            <a:r>
              <a:rPr lang="en-US" sz="2800" baseline="30000" dirty="0" smtClean="0"/>
              <a:t>2</a:t>
            </a:r>
            <a:endParaRPr lang="en-US" sz="2800" dirty="0"/>
          </a:p>
        </p:txBody>
      </p:sp>
      <p:sp>
        <p:nvSpPr>
          <p:cNvPr id="51" name="Text Placeholder 50"/>
          <p:cNvSpPr>
            <a:spLocks noGrp="1"/>
          </p:cNvSpPr>
          <p:nvPr>
            <p:ph type="body" sz="quarter" idx="184"/>
          </p:nvPr>
        </p:nvSpPr>
        <p:spPr>
          <a:xfrm>
            <a:off x="3662362" y="1882748"/>
            <a:ext cx="20107276" cy="634555"/>
          </a:xfrm>
        </p:spPr>
        <p:txBody>
          <a:bodyPr>
            <a:normAutofit/>
          </a:bodyPr>
          <a:lstStyle/>
          <a:p>
            <a:r>
              <a:rPr lang="en-US" sz="2000" b="1" baseline="30000" dirty="0"/>
              <a:t>1</a:t>
            </a:r>
            <a:r>
              <a:rPr lang="en-US" sz="2000" b="1" dirty="0"/>
              <a:t>University of California, Davis, School of Medicine, Sacramento, CA; </a:t>
            </a:r>
            <a:r>
              <a:rPr lang="en-US" sz="2000" b="1" baseline="30000" dirty="0"/>
              <a:t>2</a:t>
            </a:r>
            <a:r>
              <a:rPr lang="en-US" sz="2000" b="1" dirty="0"/>
              <a:t>University of California, Davis, Department of Emergency Medicine, Sacramento, CA</a:t>
            </a:r>
            <a:endParaRPr lang="en-US" sz="2000" dirty="0"/>
          </a:p>
        </p:txBody>
      </p:sp>
      <p:sp>
        <p:nvSpPr>
          <p:cNvPr id="52" name="Text Placeholder 51"/>
          <p:cNvSpPr>
            <a:spLocks noGrp="1"/>
          </p:cNvSpPr>
          <p:nvPr>
            <p:ph type="body" sz="quarter" idx="185"/>
          </p:nvPr>
        </p:nvSpPr>
        <p:spPr/>
        <p:txBody>
          <a:bodyPr>
            <a:noAutofit/>
          </a:bodyPr>
          <a:lstStyle/>
          <a:p>
            <a:r>
              <a:rPr lang="en-US" sz="3600" b="1" dirty="0"/>
              <a:t>Lidocaine and Fentanyl Use Prior to Endotracheal Intubation in Patients with Traumatic Brain </a:t>
            </a:r>
            <a:r>
              <a:rPr lang="en-US" sz="3600" b="1" dirty="0" smtClean="0"/>
              <a:t>Injury</a:t>
            </a:r>
            <a:endParaRPr lang="en-US" sz="3600" dirty="0"/>
          </a:p>
        </p:txBody>
      </p:sp>
      <p:sp>
        <p:nvSpPr>
          <p:cNvPr id="53" name="Text Placeholder 52"/>
          <p:cNvSpPr>
            <a:spLocks noGrp="1"/>
          </p:cNvSpPr>
          <p:nvPr>
            <p:ph type="body" sz="quarter" idx="186"/>
          </p:nvPr>
        </p:nvSpPr>
        <p:spPr>
          <a:xfrm>
            <a:off x="13942945" y="9100407"/>
            <a:ext cx="6282530" cy="6523970"/>
          </a:xfrm>
        </p:spPr>
        <p:txBody>
          <a:bodyPr/>
          <a:lstStyle/>
          <a:p>
            <a:r>
              <a:rPr lang="en-US" sz="1800" dirty="0"/>
              <a:t>This study reveals that lidocaine is uncommonly used and fentanyl is rarely used as pretreatment medications during ED RSI of patients with TBI. These findings signify that there is no consensus about the use of lidocaine as premedication, but that the use of fentanyl is generally avoided</a:t>
            </a:r>
            <a:r>
              <a:rPr lang="en-US" sz="1800" dirty="0" smtClean="0"/>
              <a:t>. In this population </a:t>
            </a:r>
            <a:r>
              <a:rPr lang="en-US" sz="1800" dirty="0"/>
              <a:t>i</a:t>
            </a:r>
            <a:r>
              <a:rPr lang="en-US" sz="1800" dirty="0" smtClean="0"/>
              <a:t>f a patient with TBI demands </a:t>
            </a:r>
            <a:r>
              <a:rPr lang="en-US" sz="1800" dirty="0"/>
              <a:t>emergent airway management, intubation would more than likely take place without premedication.</a:t>
            </a:r>
          </a:p>
          <a:p>
            <a:r>
              <a:rPr lang="en-US" sz="1800" dirty="0" smtClean="0"/>
              <a:t>Focusing </a:t>
            </a:r>
            <a:r>
              <a:rPr lang="en-US" sz="1800" dirty="0"/>
              <a:t>on this study, perhaps the more noteworthy fact is that the lidocaine was inconsistently used by providers who varied in their use of premedication. In the subset of 33 patients who were treated by these providers, there were no independent predictors of lidocaine use, which signifies that either there is random variability in the use of premedication or the providers relied about factor(s) that were not considered in this study. </a:t>
            </a:r>
          </a:p>
          <a:p>
            <a:r>
              <a:rPr lang="en-US" sz="1800" dirty="0" smtClean="0"/>
              <a:t>These </a:t>
            </a:r>
            <a:r>
              <a:rPr lang="en-US" sz="1800" dirty="0"/>
              <a:t>findings suggest substantial variability in the use of lidocaine in </a:t>
            </a:r>
            <a:r>
              <a:rPr lang="en-US" sz="1800" dirty="0" smtClean="0"/>
              <a:t>patients with TBI who require emergent endotracheal intubation.</a:t>
            </a:r>
          </a:p>
          <a:p>
            <a:r>
              <a:rPr lang="en-US" sz="1800" dirty="0" smtClean="0"/>
              <a:t>For further study, this type of investigation can be repeated in different hospitals to examine if the variability is present in other institutions or practices.</a:t>
            </a:r>
            <a:endParaRPr lang="en-US" sz="1800" dirty="0"/>
          </a:p>
        </p:txBody>
      </p:sp>
      <p:sp>
        <p:nvSpPr>
          <p:cNvPr id="54" name="Text Placeholder 53"/>
          <p:cNvSpPr>
            <a:spLocks noGrp="1"/>
          </p:cNvSpPr>
          <p:nvPr>
            <p:ph type="body" sz="quarter" idx="187"/>
          </p:nvPr>
        </p:nvSpPr>
        <p:spPr>
          <a:xfrm>
            <a:off x="20572839" y="13303950"/>
            <a:ext cx="6279386" cy="2288965"/>
          </a:xfrm>
        </p:spPr>
        <p:txBody>
          <a:bodyPr/>
          <a:lstStyle/>
          <a:p>
            <a:r>
              <a:rPr lang="en-US" dirty="0" err="1" smtClean="0"/>
              <a:t>Jaymin</a:t>
            </a:r>
            <a:r>
              <a:rPr lang="en-US" dirty="0" smtClean="0"/>
              <a:t> Patel</a:t>
            </a:r>
          </a:p>
          <a:p>
            <a:r>
              <a:rPr lang="en-US" dirty="0" smtClean="0"/>
              <a:t>UC Davis School of Medicine</a:t>
            </a:r>
          </a:p>
          <a:p>
            <a:r>
              <a:rPr lang="en-US" dirty="0" smtClean="0"/>
              <a:t>jjpatel@ucdavis.edu</a:t>
            </a:r>
          </a:p>
          <a:p>
            <a:endParaRPr lang="en-US" dirty="0"/>
          </a:p>
          <a:p>
            <a:r>
              <a:rPr lang="en-US" dirty="0" err="1" smtClean="0"/>
              <a:t>M.Austin</a:t>
            </a:r>
            <a:r>
              <a:rPr lang="en-US" dirty="0" smtClean="0"/>
              <a:t> Johnson</a:t>
            </a:r>
          </a:p>
          <a:p>
            <a:r>
              <a:rPr lang="en-US" dirty="0" smtClean="0"/>
              <a:t>UC Davis Department of Emergency medicine</a:t>
            </a:r>
          </a:p>
          <a:p>
            <a:r>
              <a:rPr lang="en-US" dirty="0" smtClean="0"/>
              <a:t>mausjohnson@ucdavis.edu</a:t>
            </a:r>
          </a:p>
          <a:p>
            <a:endParaRPr lang="en-US" dirty="0"/>
          </a:p>
        </p:txBody>
      </p:sp>
      <p:sp>
        <p:nvSpPr>
          <p:cNvPr id="59" name="Picture Placeholder 58"/>
          <p:cNvSpPr>
            <a:spLocks noGrp="1"/>
          </p:cNvSpPr>
          <p:nvPr>
            <p:ph type="pic" sz="quarter" idx="133"/>
          </p:nvPr>
        </p:nvSpPr>
        <p:spPr/>
      </p:sp>
      <p:sp>
        <p:nvSpPr>
          <p:cNvPr id="62" name="TextBox 61"/>
          <p:cNvSpPr txBox="1"/>
          <p:nvPr/>
        </p:nvSpPr>
        <p:spPr>
          <a:xfrm>
            <a:off x="20565725" y="2972234"/>
            <a:ext cx="6286500" cy="369332"/>
          </a:xfrm>
          <a:prstGeom prst="rect">
            <a:avLst/>
          </a:prstGeom>
          <a:noFill/>
        </p:spPr>
        <p:txBody>
          <a:bodyPr wrap="square" rtlCol="0">
            <a:spAutoFit/>
          </a:bodyPr>
          <a:lstStyle/>
          <a:p>
            <a:pPr algn="ctr"/>
            <a:r>
              <a:rPr lang="en-US" sz="1800" b="1" dirty="0" smtClean="0"/>
              <a:t>Table 1: Predictors of Lidocaine Use</a:t>
            </a:r>
            <a:endParaRPr lang="en-US" sz="3600" b="1" dirty="0"/>
          </a:p>
        </p:txBody>
      </p:sp>
      <p:pic>
        <p:nvPicPr>
          <p:cNvPr id="1026" name="Picture 2" descr="C:\Users\jjpatel\Documents\Figure 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4604" y="10490821"/>
            <a:ext cx="6217920" cy="429860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304604" y="14954658"/>
            <a:ext cx="6217920" cy="646331"/>
          </a:xfrm>
          <a:prstGeom prst="rect">
            <a:avLst/>
          </a:prstGeom>
          <a:noFill/>
        </p:spPr>
        <p:txBody>
          <a:bodyPr wrap="square" rtlCol="0">
            <a:spAutoFit/>
          </a:bodyPr>
          <a:lstStyle/>
          <a:p>
            <a:r>
              <a:rPr lang="en-US" sz="1800" b="1" dirty="0" smtClean="0"/>
              <a:t>Figure 1: Increased ICP as a physiological response to TBI and intubation</a:t>
            </a:r>
            <a:endParaRPr lang="en-US" sz="1800" b="1"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6713" y="1066800"/>
            <a:ext cx="3856382" cy="63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561</TotalTime>
  <Words>1223</Words>
  <Application>Microsoft Office PowerPoint</Application>
  <PresentationFormat>Custom</PresentationFormat>
  <Paragraphs>59</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Shields Library</cp:lastModifiedBy>
  <cp:revision>52</cp:revision>
  <dcterms:created xsi:type="dcterms:W3CDTF">2012-02-06T18:46:22Z</dcterms:created>
  <dcterms:modified xsi:type="dcterms:W3CDTF">2016-02-19T17:02:20Z</dcterms:modified>
</cp:coreProperties>
</file>